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jpeg" ContentType="image/jpeg"/>
  <Override PartName="/ppt/media/image2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3.png" ContentType="image/png"/>
  <Override PartName="/ppt/media/image26.png" ContentType="image/png"/>
  <Override PartName="/ppt/media/image1.png" ContentType="image/png"/>
  <Override PartName="/ppt/media/image2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15C2654-A389-4D5C-935D-8FDC07847D2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1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Good Morning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Today, Presenting the current progress of my master thesis, which I started almost 2 months ago.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Topic is the characterization of the virome after liver transplantation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Taubert Working Group at the MHH were so kind to provide me with liver Sequencing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I am applying VirushunterGatherer to characterize the virome of those samples and maybe find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Then I am plotting and analysing the output using a small R package I created called Virusparies.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From here on out all plots which dont plot the e-value will be filtered for 10⁻5. Thats why you see fewer results. The same applyes for teh other data sets.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Only signficant groups are shown here.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8520" cy="5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DC7633C-6994-4530-A387-564C6C3A5A3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8520" cy="5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1D5499D-A819-4C39-A881-3FD888AC369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contig lengths are really short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Evalues are so low they are almost not significant,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But I extracted the subject reference virus to see what the contigs mapped to.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totivirae maps against a yeast 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a snake deltavirus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Poxviruses you find in bonobos,skunks and mice from brazil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 most likely false positives.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Next the results for the mammalian data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E-values.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combined all 6 groups into one after running vhvg seperatly for each group.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use the same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has the highest median with extremly low E-values for 50 % of the data.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Astroviridae.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 median difference between first place and second place is large.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3 dominant phyla: Pisu, lena and kitrinoviricota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have values below the threshold such as baculoviridae with only 2 outliers being above. 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Here again I show only the significant results above the cutoff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We see that 274 unique datasets exist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Just like uroviricota in Taubert dataset we have non-rna viruses in this dataset.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clustred them into 1 group and found 25 non-rna virus families you see in the 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followed by ….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the last slide you saw that 70 datasets found unclassified.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That means the viral family was not available in the taxonomy column.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VirusHunterGatherer just failed to fetch them or fetched other taxonomic information except the family.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wanted to know how many observations are unclassified 1/3 of all observations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&gt; 1 Dataset can find more than 1 virus &gt; more observatiosn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Profile search is not specific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Plot: Hunter results for Flavi_RdRp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Flavi in all data sets, but find also others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Find also Hepe and Bunya → Flavi contributes to other groups and vise virsa → inflates the numbers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see the % identity against the viral Refrence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Coronavirus have high identity % to the refrence and are most likely not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On the other side.We see that flaviviridae has a median of 78 %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VhVg output I use for downstream analysis: Hittables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Save the best results for the search against profiles and the search against the viral database.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Some columns are exclusive to local files, some are for fetched files.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Processed taxonomy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 to describe the data 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you see the contig length on a log 10 scale.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baculoviridae → only 2 data points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Flaviviridae → whole spectrum. 90 -13.000 with a median of 1500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in the middle with 130 -2000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Asterviridae is last, where majority are short contigs with outliers being huge.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Next I wanted to see what the noverl viruses are and which subjects they find.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see the top 10 potentially novel viruses  I seperated them into groups below and above 90 and sorted the top 10 by total.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took those 10 groups and filtered for top 10 subjects.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There are more subjects (1000) but we have to go through them to find something. I just sorted the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Flaviviridae &gt; Appears in most datasets with low identity and large contig lengths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&gt;Arteviridae with the most observations in the dataset, extreme differences in contig length and most subjects found.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Picobirnaviridae → 99 % of identity below 90 % and contributing 50 % of subjects in top 10.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Start with taubert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Taubert working group at mhh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Focus on immune response of liver before and after transplantation.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Kind enough to provide patient liver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I searched all 3 viral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Folder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Paired end reads seperated into files → more files than samples. 323 samples but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4040" cy="400644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Next → Chris provided me with existing hittable.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Consisting of Mammalian data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I subset the hittable for specific criteria and analyzed the subset again.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&gt; The hittable contained RNA viruses for mammals. Therefore I only ran the RNA virus group for VHVG.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Almost 100000 observatiosn with 34.000 samples.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Criteria filtered : contig length criteria to make sure, something gets assembled by gatherer, only significant groups and we concentrate on novel viruses.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→ </a:t>
            </a:r>
            <a:r>
              <a:rPr b="0" lang="en-US" sz="2000" spc="-1" strike="noStrike">
                <a:latin typeface="Arial"/>
              </a:rPr>
              <a:t>1666 SRA ids left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Still too much. Further filtering for specific groups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&gt; Analyzed 6/8 groups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824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Lets talk results. Starting with taubert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-360" y="8121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Here you see the E-value distribution for all 3 families.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The red line shows a cut of 10 to the power of -5.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We use the </a:t>
            </a:r>
            <a:r>
              <a:rPr b="0" lang="de-DE" sz="2000" spc="-1" strike="sngStrike">
                <a:latin typeface="Arial"/>
              </a:rPr>
              <a:t>log10 of e</a:t>
            </a:r>
            <a:r>
              <a:rPr b="0" lang="de-DE" sz="2000" spc="-1" strike="noStrike">
                <a:latin typeface="Arial"/>
              </a:rPr>
              <a:t>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Sort by median.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Everything below that is not significant and wont be shown on the next plots.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1. You can see not a lot was found for 557 files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2. All the observations are close to the cutoffline.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&gt; 3. See uroviricota which are usually dsDNA phages among RNA viruses.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8520" cy="5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141793A-F06F-4BDF-B557-80B81B56DE0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-360" y="81252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Viral Group entferen in dem B plot bei allen Datensätzen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8520" cy="5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6E37178-7EA6-456D-BF84-A28FACEA5B4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4"/>
          <p:cNvSpPr/>
          <p:nvPr/>
        </p:nvSpPr>
        <p:spPr>
          <a:xfrm>
            <a:off x="530280" y="4851360"/>
            <a:ext cx="8605440" cy="2836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feld 7"/>
          <p:cNvSpPr/>
          <p:nvPr/>
        </p:nvSpPr>
        <p:spPr>
          <a:xfrm>
            <a:off x="596880" y="4903920"/>
            <a:ext cx="96948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264CCB6A-9980-4AA1-82C9-37F092F7E4EE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2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1160" cy="177480"/>
          </a:xfrm>
          <a:prstGeom prst="rect">
            <a:avLst/>
          </a:prstGeom>
          <a:ln w="0">
            <a:noFill/>
          </a:ln>
        </p:spPr>
      </p:pic>
      <p:sp>
        <p:nvSpPr>
          <p:cNvPr id="3" name="Rechteck 4"/>
          <p:cNvSpPr/>
          <p:nvPr/>
        </p:nvSpPr>
        <p:spPr>
          <a:xfrm>
            <a:off x="0" y="2727360"/>
            <a:ext cx="9135720" cy="2408040"/>
          </a:xfrm>
          <a:prstGeom prst="rect">
            <a:avLst/>
          </a:prstGeom>
          <a:solidFill>
            <a:srgbClr val="bdc7d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hteck 5"/>
          <p:cNvSpPr/>
          <p:nvPr/>
        </p:nvSpPr>
        <p:spPr>
          <a:xfrm>
            <a:off x="530280" y="1638360"/>
            <a:ext cx="8605440" cy="14950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Bild 7" descr=""/>
          <p:cNvPicPr/>
          <p:nvPr/>
        </p:nvPicPr>
        <p:blipFill>
          <a:blip r:embed="rId3"/>
          <a:stretch/>
        </p:blipFill>
        <p:spPr>
          <a:xfrm>
            <a:off x="7020000" y="320760"/>
            <a:ext cx="1655280" cy="5713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"/>
          <p:cNvSpPr/>
          <p:nvPr/>
        </p:nvSpPr>
        <p:spPr>
          <a:xfrm>
            <a:off x="530280" y="4851360"/>
            <a:ext cx="8605440" cy="283680"/>
          </a:xfrm>
          <a:prstGeom prst="rect">
            <a:avLst/>
          </a:prstGeom>
          <a:solidFill>
            <a:srgbClr val="0d386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feld 7"/>
          <p:cNvSpPr/>
          <p:nvPr/>
        </p:nvSpPr>
        <p:spPr>
          <a:xfrm>
            <a:off x="596880" y="4903920"/>
            <a:ext cx="969480" cy="1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1640" rIns="71640" tIns="35640" bIns="35640" anchor="t">
            <a:spAutoFit/>
          </a:bodyPr>
          <a:p>
            <a:pPr>
              <a:lnSpc>
                <a:spcPct val="100000"/>
              </a:lnSpc>
              <a:buNone/>
            </a:pPr>
            <a:fld id="{434204B5-D87D-423F-974C-E1681E934A69}" type="slidenum">
              <a:rPr b="0" lang="de-DE" sz="7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pic>
        <p:nvPicPr>
          <p:cNvPr id="46" name="Bild 6" descr="Twincore-w.gif"/>
          <p:cNvPicPr/>
          <p:nvPr/>
        </p:nvPicPr>
        <p:blipFill>
          <a:blip r:embed="rId2"/>
          <a:stretch/>
        </p:blipFill>
        <p:spPr>
          <a:xfrm>
            <a:off x="8244000" y="4896000"/>
            <a:ext cx="641160" cy="17748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fik 50" descr=""/>
          <p:cNvPicPr/>
          <p:nvPr/>
        </p:nvPicPr>
        <p:blipFill>
          <a:blip r:embed="rId1"/>
          <a:stretch/>
        </p:blipFill>
        <p:spPr>
          <a:xfrm>
            <a:off x="0" y="2743200"/>
            <a:ext cx="9136080" cy="2392560"/>
          </a:xfrm>
          <a:prstGeom prst="rect">
            <a:avLst/>
          </a:prstGeom>
          <a:ln w="0">
            <a:noFill/>
          </a:ln>
        </p:spPr>
      </p:pic>
      <p:sp>
        <p:nvSpPr>
          <p:cNvPr id="92" name="Rechteck 7"/>
          <p:cNvSpPr/>
          <p:nvPr/>
        </p:nvSpPr>
        <p:spPr>
          <a:xfrm>
            <a:off x="531000" y="1600200"/>
            <a:ext cx="8605440" cy="1495080"/>
          </a:xfrm>
          <a:prstGeom prst="rect">
            <a:avLst/>
          </a:prstGeom>
          <a:solidFill>
            <a:srgbClr val="0d38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rafik 52" descr=""/>
          <p:cNvPicPr/>
          <p:nvPr/>
        </p:nvPicPr>
        <p:blipFill>
          <a:blip r:embed="rId2"/>
          <a:stretch/>
        </p:blipFill>
        <p:spPr>
          <a:xfrm>
            <a:off x="6744960" y="3200400"/>
            <a:ext cx="562320" cy="564480"/>
          </a:xfrm>
          <a:prstGeom prst="rect">
            <a:avLst/>
          </a:prstGeom>
          <a:ln w="0">
            <a:noFill/>
          </a:ln>
        </p:spPr>
      </p:pic>
      <p:pic>
        <p:nvPicPr>
          <p:cNvPr id="94" name="Grafik 53" descr=""/>
          <p:cNvPicPr/>
          <p:nvPr/>
        </p:nvPicPr>
        <p:blipFill>
          <a:blip r:embed="rId3"/>
          <a:stretch/>
        </p:blipFill>
        <p:spPr>
          <a:xfrm>
            <a:off x="7315200" y="3299400"/>
            <a:ext cx="1135440" cy="807480"/>
          </a:xfrm>
          <a:prstGeom prst="rect">
            <a:avLst/>
          </a:prstGeom>
          <a:ln w="0">
            <a:noFill/>
          </a:ln>
        </p:spPr>
      </p:pic>
      <p:pic>
        <p:nvPicPr>
          <p:cNvPr id="95" name="Grafik 54" descr=""/>
          <p:cNvPicPr/>
          <p:nvPr/>
        </p:nvPicPr>
        <p:blipFill>
          <a:blip r:embed="rId4"/>
          <a:stretch/>
        </p:blipFill>
        <p:spPr>
          <a:xfrm>
            <a:off x="5486400" y="3657600"/>
            <a:ext cx="1020960" cy="102096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3"/>
          <p:cNvSpPr/>
          <p:nvPr/>
        </p:nvSpPr>
        <p:spPr>
          <a:xfrm>
            <a:off x="668880" y="2533680"/>
            <a:ext cx="755316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Sergej Ruff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Twincore - RG Computational Virology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 </a:t>
            </a:r>
            <a:r>
              <a:rPr b="0" lang="de-DE" sz="9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22 August 2024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7" name="Rechteck 56"/>
          <p:cNvSpPr/>
          <p:nvPr/>
        </p:nvSpPr>
        <p:spPr>
          <a:xfrm>
            <a:off x="685800" y="1600200"/>
            <a:ext cx="8450640" cy="76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ヒラギノ角ゴ Pro W3"/>
              </a:rPr>
              <a:t>Virome characterisation from unprocessed local and publicly available sequencing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Rechteck 57"/>
          <p:cNvSpPr/>
          <p:nvPr/>
        </p:nvSpPr>
        <p:spPr>
          <a:xfrm>
            <a:off x="4343400" y="2514600"/>
            <a:ext cx="4793040" cy="4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el"/>
                <a:ea typeface="ヒラギノ角ゴ Pro W3"/>
              </a:rPr>
              <a:t>VirushunterGatherer and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90920" y="1843560"/>
            <a:ext cx="7553520" cy="6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7800" cy="298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Small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286000" y="97920"/>
            <a:ext cx="6710760" cy="447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RNA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2057400" y="228600"/>
            <a:ext cx="685764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Subjects found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451960" y="573120"/>
            <a:ext cx="5727600" cy="399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5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57200" y="1215360"/>
            <a:ext cx="7771320" cy="44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Analysis Summary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Completed analysis of Taubert data for small DNA, large DNA, and RNA viruses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Overview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Out of 557 FASTQ files, only a maximum of 6 files yielded significant results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Significance Threshold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Significant results were close to the E-value cutoff of 1e-5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Identified contigs were all below 200 nt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False Positives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Detected false positive groups, such as Totiviridae (yeast virus)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Uroviricota appeared in RNA virus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Mammal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 –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xtfeld 2"/>
          <p:cNvSpPr/>
          <p:nvPr/>
        </p:nvSpPr>
        <p:spPr>
          <a:xfrm>
            <a:off x="282600" y="1301040"/>
            <a:ext cx="331344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viral groups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Cutoff: 1e-5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43400" y="45360"/>
            <a:ext cx="3657240" cy="47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Distribution of groups across queries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Textfeld 2"/>
          <p:cNvSpPr/>
          <p:nvPr/>
        </p:nvSpPr>
        <p:spPr>
          <a:xfrm>
            <a:off x="173160" y="1397520"/>
            <a:ext cx="3492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572000" y="0"/>
            <a:ext cx="3692160" cy="480024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685800" y="3299400"/>
            <a:ext cx="3200040" cy="150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classified vs 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Textfeld 2"/>
          <p:cNvSpPr/>
          <p:nvPr/>
        </p:nvSpPr>
        <p:spPr>
          <a:xfrm>
            <a:off x="260280" y="1390320"/>
            <a:ext cx="296424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Family extracted from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ViralRefSeq_taxonomy column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- 5310 observations for 274 unique SRA IDs.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429000" y="573480"/>
            <a:ext cx="548604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"/>
          <p:cNvSpPr/>
          <p:nvPr/>
        </p:nvSpPr>
        <p:spPr>
          <a:xfrm>
            <a:off x="14400" y="457200"/>
            <a:ext cx="34135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Non-Family Specific Profiles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228600" y="1371600"/>
            <a:ext cx="274212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for: Flavi_RdRp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3657600" y="114480"/>
            <a:ext cx="3603600" cy="468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Identity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Textfeld 4"/>
          <p:cNvSpPr/>
          <p:nvPr/>
        </p:nvSpPr>
        <p:spPr>
          <a:xfrm>
            <a:off x="173160" y="1397520"/>
            <a:ext cx="3492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7240" cy="47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6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Reminder: Hittables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2" name="Grafik 1" descr=""/>
          <p:cNvPicPr/>
          <p:nvPr/>
        </p:nvPicPr>
        <p:blipFill>
          <a:blip r:embed="rId1"/>
          <a:stretch/>
        </p:blipFill>
        <p:spPr>
          <a:xfrm>
            <a:off x="64440" y="981360"/>
            <a:ext cx="4185720" cy="2929680"/>
          </a:xfrm>
          <a:prstGeom prst="rect">
            <a:avLst/>
          </a:prstGeom>
          <a:ln w="0">
            <a:noFill/>
          </a:ln>
        </p:spPr>
      </p:pic>
      <p:pic>
        <p:nvPicPr>
          <p:cNvPr id="103" name="Grafik 2" descr=""/>
          <p:cNvPicPr/>
          <p:nvPr/>
        </p:nvPicPr>
        <p:blipFill>
          <a:blip r:embed="rId2"/>
          <a:stretch/>
        </p:blipFill>
        <p:spPr>
          <a:xfrm>
            <a:off x="4505040" y="981360"/>
            <a:ext cx="4547520" cy="2929680"/>
          </a:xfrm>
          <a:prstGeom prst="rect">
            <a:avLst/>
          </a:prstGeom>
          <a:ln w="0">
            <a:noFill/>
          </a:ln>
        </p:spPr>
      </p:pic>
      <p:sp>
        <p:nvSpPr>
          <p:cNvPr id="104" name="Gerader Verbinder 6"/>
          <p:cNvSpPr/>
          <p:nvPr/>
        </p:nvSpPr>
        <p:spPr>
          <a:xfrm>
            <a:off x="208080" y="490320"/>
            <a:ext cx="245160" cy="9518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feld 23"/>
          <p:cNvSpPr/>
          <p:nvPr/>
        </p:nvSpPr>
        <p:spPr>
          <a:xfrm>
            <a:off x="505440" y="4311720"/>
            <a:ext cx="6041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7030a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7030a0"/>
                </a:solidFill>
                <a:latin typeface="Arial"/>
                <a:ea typeface="DejaVu Sans"/>
              </a:rPr>
              <a:t>ViralRefSeq_taxonomy processed to extract virus family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06" name="Gruppieren 27"/>
          <p:cNvGrpSpPr/>
          <p:nvPr/>
        </p:nvGrpSpPr>
        <p:grpSpPr>
          <a:xfrm>
            <a:off x="3447360" y="1391040"/>
            <a:ext cx="1070280" cy="2252160"/>
            <a:chOff x="3447360" y="1391040"/>
            <a:chExt cx="1070280" cy="2252160"/>
          </a:xfrm>
        </p:grpSpPr>
        <p:grpSp>
          <p:nvGrpSpPr>
            <p:cNvPr id="107" name="Gruppieren 25"/>
            <p:cNvGrpSpPr/>
            <p:nvPr/>
          </p:nvGrpSpPr>
          <p:grpSpPr>
            <a:xfrm>
              <a:off x="3447360" y="1391040"/>
              <a:ext cx="1070280" cy="1810080"/>
              <a:chOff x="3447360" y="1391040"/>
              <a:chExt cx="1070280" cy="1810080"/>
            </a:xfrm>
          </p:grpSpPr>
          <p:grpSp>
            <p:nvGrpSpPr>
              <p:cNvPr id="108" name="Gruppieren 22"/>
              <p:cNvGrpSpPr/>
              <p:nvPr/>
            </p:nvGrpSpPr>
            <p:grpSpPr>
              <a:xfrm>
                <a:off x="3580920" y="1391040"/>
                <a:ext cx="936720" cy="1810080"/>
                <a:chOff x="3580920" y="1391040"/>
                <a:chExt cx="936720" cy="1810080"/>
              </a:xfrm>
            </p:grpSpPr>
            <p:sp>
              <p:nvSpPr>
                <p:cNvPr id="109" name="Pfeil nach rechts 10"/>
                <p:cNvSpPr/>
                <p:nvPr/>
              </p:nvSpPr>
              <p:spPr>
                <a:xfrm>
                  <a:off x="4242240" y="144216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10" name="Pfeil nach rechts 11"/>
                <p:cNvSpPr/>
                <p:nvPr/>
              </p:nvSpPr>
              <p:spPr>
                <a:xfrm>
                  <a:off x="4267080" y="240480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11" name="Pfeil nach rechts 14"/>
                <p:cNvSpPr/>
                <p:nvPr/>
              </p:nvSpPr>
              <p:spPr>
                <a:xfrm>
                  <a:off x="4257000" y="258480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12" name="Pfeil nach rechts 15"/>
                <p:cNvSpPr/>
                <p:nvPr/>
              </p:nvSpPr>
              <p:spPr>
                <a:xfrm>
                  <a:off x="4267080" y="269028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13" name="Pfeil nach rechts 16"/>
                <p:cNvSpPr/>
                <p:nvPr/>
              </p:nvSpPr>
              <p:spPr>
                <a:xfrm>
                  <a:off x="4245120" y="3017520"/>
                  <a:ext cx="250560" cy="1836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14" name="Pfeil nach rechts 20"/>
                <p:cNvSpPr/>
                <p:nvPr/>
              </p:nvSpPr>
              <p:spPr>
                <a:xfrm flipH="1">
                  <a:off x="3580920" y="1391040"/>
                  <a:ext cx="221040" cy="1724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sp>
            <p:nvSpPr>
              <p:cNvPr id="115" name="Pfeil nach rechts 24"/>
              <p:cNvSpPr/>
              <p:nvPr/>
            </p:nvSpPr>
            <p:spPr>
              <a:xfrm flipH="1">
                <a:off x="3447360" y="2298240"/>
                <a:ext cx="221040" cy="17244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16" name="Pfeil nach rechts 26"/>
            <p:cNvSpPr/>
            <p:nvPr/>
          </p:nvSpPr>
          <p:spPr>
            <a:xfrm>
              <a:off x="4237560" y="3459600"/>
              <a:ext cx="250560" cy="183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Contig Length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Textfeld 5"/>
          <p:cNvSpPr/>
          <p:nvPr/>
        </p:nvSpPr>
        <p:spPr>
          <a:xfrm>
            <a:off x="173160" y="1397520"/>
            <a:ext cx="349200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Filtered for significant observations (E-value &lt; 1e-5)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4800600" y="45360"/>
            <a:ext cx="3657240" cy="47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"/>
          <p:cNvSpPr/>
          <p:nvPr/>
        </p:nvSpPr>
        <p:spPr>
          <a:xfrm>
            <a:off x="228600" y="339120"/>
            <a:ext cx="2007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0" y="1828800"/>
            <a:ext cx="4114440" cy="2103840"/>
          </a:xfrm>
          <a:prstGeom prst="rect">
            <a:avLst/>
          </a:prstGeom>
          <a:ln w="0"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4572000" y="1828800"/>
            <a:ext cx="45698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"/>
          <p:cNvSpPr/>
          <p:nvPr/>
        </p:nvSpPr>
        <p:spPr>
          <a:xfrm>
            <a:off x="228600" y="339120"/>
            <a:ext cx="200700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Mammal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228600" y="1143000"/>
            <a:ext cx="8685720" cy="16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 Issues: 37% of viral taxa is “unclassified” or “unclassified” + phylum name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Cross-Group Findings: 10 non-RNA viruses were identified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Profile Specificity: profiles are not specific to one family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0" y="2971800"/>
            <a:ext cx="2970720" cy="30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Flaviviridae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102 (174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67% &lt; 90%, median 78%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90 - 12,688 nt, median 1,524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2971800" y="2971800"/>
            <a:ext cx="2970720" cy="30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Arteriviridae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36 (1,070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35% &lt; 90%, median 94%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87 – 18,735 nt, median 104 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6172200" y="2971800"/>
            <a:ext cx="2970720" cy="30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Picobirnaviridae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Sets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10 (312 obs.)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Identity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99.4% &lt; 90%, median 67.5%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Contig Length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131 – 2,134 nt, median 282 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Virusparies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Textfeld 5"/>
          <p:cNvSpPr/>
          <p:nvPr/>
        </p:nvSpPr>
        <p:spPr>
          <a:xfrm>
            <a:off x="237960" y="1234080"/>
            <a:ext cx="848772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 Functions: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1 function to import hittables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plot functions (box plots, violin plots, bar plots, scatter plots and bubble plots)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functions to generate graphical tables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3 export functions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  <a:ea typeface="DejaVu Sans"/>
              </a:rPr>
              <a:t>6 utils functions (subset hittable,combine hittables,extract group of interest from taxonomy column, add phylum information,and perform summary statistics).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1" name="Grafik 6" descr=""/>
          <p:cNvPicPr/>
          <p:nvPr/>
        </p:nvPicPr>
        <p:blipFill>
          <a:blip r:embed="rId1"/>
          <a:stretch/>
        </p:blipFill>
        <p:spPr>
          <a:xfrm>
            <a:off x="5254560" y="2713320"/>
            <a:ext cx="3247920" cy="209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18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Taubert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Rechteck 61"/>
          <p:cNvSpPr/>
          <p:nvPr/>
        </p:nvSpPr>
        <p:spPr>
          <a:xfrm>
            <a:off x="1600200" y="3200400"/>
            <a:ext cx="639648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Local files from AG Taubert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Samples: Liver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All 3 Virus groups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6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Taubert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0" name="Grafik 2" descr=""/>
          <p:cNvPicPr/>
          <p:nvPr/>
        </p:nvPicPr>
        <p:blipFill>
          <a:blip r:embed="rId1"/>
          <a:stretch/>
        </p:blipFill>
        <p:spPr>
          <a:xfrm>
            <a:off x="686160" y="917640"/>
            <a:ext cx="5438160" cy="385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18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Mammal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Rechteck 61"/>
          <p:cNvSpPr/>
          <p:nvPr/>
        </p:nvSpPr>
        <p:spPr>
          <a:xfrm>
            <a:off x="1600200" y="3200400"/>
            <a:ext cx="639648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SRA IDs re-examined from existing Hittable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i="1" lang="en-US" sz="1600" spc="-1" strike="noStrike">
                <a:solidFill>
                  <a:srgbClr val="069a2e"/>
                </a:solidFill>
                <a:latin typeface="Arial"/>
                <a:ea typeface="DejaVu Sans"/>
              </a:rPr>
              <a:t>RNA viruses only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6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Material used: Mammal Data – overview of existing hittable.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Textfeld 6"/>
          <p:cNvSpPr/>
          <p:nvPr/>
        </p:nvSpPr>
        <p:spPr>
          <a:xfrm>
            <a:off x="686160" y="1241640"/>
            <a:ext cx="3378240" cy="27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Existing Hittable: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34.337 unique SRA Ids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Filtered based on: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'num_hits' &gt; 4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'ViralRefSeq_E' &lt; 1e-5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'ViralRefSeq_ident' &lt; 90</a:t>
            </a:r>
            <a:br>
              <a:rPr sz="1800"/>
            </a:b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5" name="Grafik 7" descr=""/>
          <p:cNvPicPr/>
          <p:nvPr/>
        </p:nvPicPr>
        <p:blipFill>
          <a:blip r:embed="rId1"/>
          <a:stretch/>
        </p:blipFill>
        <p:spPr>
          <a:xfrm>
            <a:off x="351720" y="874800"/>
            <a:ext cx="4493520" cy="3931560"/>
          </a:xfrm>
          <a:prstGeom prst="rect">
            <a:avLst/>
          </a:prstGeom>
          <a:ln w="0">
            <a:noFill/>
          </a:ln>
        </p:spPr>
      </p:pic>
      <p:sp>
        <p:nvSpPr>
          <p:cNvPr id="126" name="Textfeld 8"/>
          <p:cNvSpPr/>
          <p:nvPr/>
        </p:nvSpPr>
        <p:spPr>
          <a:xfrm>
            <a:off x="5174280" y="1115280"/>
            <a:ext cx="3580920" cy="34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Selected profiles: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Flavi_RdRp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Hepe-Virga_RdRp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Negative_Bunya-Arena_RdRp 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Negative_Mono-Chu_RdRp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Negative_Orthomyxo_RdRp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Nido_NiRAN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NidoAstro_RdRp</a:t>
            </a: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90920" y="1843920"/>
            <a:ext cx="755352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Results: Taubert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6"/>
          <p:cNvSpPr/>
          <p:nvPr/>
        </p:nvSpPr>
        <p:spPr>
          <a:xfrm>
            <a:off x="686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 - E-values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xtfeld 5"/>
          <p:cNvSpPr/>
          <p:nvPr/>
        </p:nvSpPr>
        <p:spPr>
          <a:xfrm>
            <a:off x="686160" y="1405080"/>
            <a:ext cx="32666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Showing only Gatherer results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Viral reference E-values for each group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4572000" y="85320"/>
            <a:ext cx="3428640" cy="471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6"/>
          <p:cNvSpPr/>
          <p:nvPr/>
        </p:nvSpPr>
        <p:spPr>
          <a:xfrm>
            <a:off x="173160" y="573120"/>
            <a:ext cx="776412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Arial"/>
              </a:rPr>
              <a:t>Results: Taubert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666666"/>
                </a:solidFill>
                <a:latin typeface="Arial"/>
                <a:ea typeface="DejaVu Sans"/>
              </a:rPr>
              <a:t>Large DNA viruses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286000" y="152280"/>
            <a:ext cx="6629040" cy="441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Application>LibreOffice/7.3.7.2$Linux_X86_64 LibreOffice_project/30$Build-2</Application>
  <AppVersion>15.0000</AppVersion>
  <Words>742</Words>
  <Paragraphs>156</Paragraphs>
  <Company>xxx xxx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2009-06-17T18:39:09Z</dcterms:created>
  <dc:creator>xxx xxx</dc:creator>
  <dc:description/>
  <dc:language>en-US</dc:language>
  <cp:lastModifiedBy/>
  <dcterms:modified xsi:type="dcterms:W3CDTF">2024-09-01T23:07:40Z</dcterms:modified>
  <cp:revision>223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Bildschirmpräsentation (16:9)</vt:lpwstr>
  </property>
  <property fmtid="{D5CDD505-2E9C-101B-9397-08002B2CF9AE}" pid="4" name="Slides">
    <vt:i4>25</vt:i4>
  </property>
</Properties>
</file>